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C455-437C-485B-AA4B-C609B7450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502" y="1435567"/>
            <a:ext cx="7766936" cy="1646302"/>
          </a:xfrm>
        </p:spPr>
        <p:txBody>
          <a:bodyPr/>
          <a:lstStyle/>
          <a:p>
            <a:pPr algn="l"/>
            <a:r>
              <a:rPr lang="ro-RO" dirty="0"/>
              <a:t>DESEN TEHNIC </a:t>
            </a:r>
            <a:br>
              <a:rPr lang="ro-RO" dirty="0"/>
            </a:br>
            <a:r>
              <a:rPr lang="en-US" dirty="0" err="1"/>
              <a:t>Lecţia</a:t>
            </a:r>
            <a:r>
              <a:rPr lang="en-US" dirty="0"/>
              <a:t>: </a:t>
            </a:r>
            <a:r>
              <a:rPr lang="ro-RO" b="1" dirty="0"/>
              <a:t>Simboluri folosite la cotare</a:t>
            </a:r>
            <a:endParaRPr lang="ro-R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5C8267-82BD-4764-AD73-4B41DFFDA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599282"/>
            <a:ext cx="7766936" cy="1096899"/>
          </a:xfrm>
        </p:spPr>
        <p:txBody>
          <a:bodyPr>
            <a:normAutofit/>
          </a:bodyPr>
          <a:lstStyle/>
          <a:p>
            <a:r>
              <a:rPr lang="ro-RO" sz="2400" b="1" dirty="0">
                <a:solidFill>
                  <a:schemeClr val="tx1"/>
                </a:solidFill>
              </a:rPr>
              <a:t>Tema: </a:t>
            </a:r>
            <a:r>
              <a:rPr lang="en-US" sz="2400" b="1" dirty="0" err="1">
                <a:solidFill>
                  <a:schemeClr val="tx1"/>
                </a:solidFill>
              </a:rPr>
              <a:t>Cotarea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în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desenul</a:t>
            </a:r>
            <a:r>
              <a:rPr lang="en-US" sz="2400" b="1" dirty="0">
                <a:solidFill>
                  <a:schemeClr val="tx1"/>
                </a:solidFill>
              </a:rPr>
              <a:t> industrial </a:t>
            </a:r>
            <a:endParaRPr lang="ro-RO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C631A3-5C84-4C08-B082-B750B6732059}"/>
              </a:ext>
            </a:extLst>
          </p:cNvPr>
          <p:cNvSpPr txBox="1"/>
          <p:nvPr/>
        </p:nvSpPr>
        <p:spPr>
          <a:xfrm>
            <a:off x="5512904" y="5830957"/>
            <a:ext cx="3761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Prof. Toma Liliana</a:t>
            </a:r>
          </a:p>
        </p:txBody>
      </p:sp>
    </p:spTree>
    <p:extLst>
      <p:ext uri="{BB962C8B-B14F-4D97-AF65-F5344CB8AC3E}">
        <p14:creationId xmlns:p14="http://schemas.microsoft.com/office/powerpoint/2010/main" val="399409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06041-B153-48C0-B9E1-5AA72587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Rezultatele</a:t>
            </a:r>
            <a:r>
              <a:rPr lang="en-US" dirty="0"/>
              <a:t> </a:t>
            </a:r>
            <a:r>
              <a:rPr lang="en-US" dirty="0" err="1"/>
              <a:t>învăţării</a:t>
            </a:r>
            <a:r>
              <a:rPr lang="en-US" dirty="0"/>
              <a:t> </a:t>
            </a:r>
            <a:r>
              <a:rPr lang="en-US" dirty="0" err="1"/>
              <a:t>vizate</a:t>
            </a:r>
            <a:r>
              <a:rPr lang="en-US" dirty="0"/>
              <a:t>: 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BDF4B-D0F9-42D6-A972-D9128F8AA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1.1.1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reguli de </a:t>
            </a:r>
            <a:r>
              <a:rPr lang="en-US" dirty="0" err="1"/>
              <a:t>bază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desenului</a:t>
            </a:r>
            <a:r>
              <a:rPr lang="en-US" dirty="0"/>
              <a:t> </a:t>
            </a:r>
            <a:r>
              <a:rPr lang="en-US" dirty="0" err="1"/>
              <a:t>tehnic</a:t>
            </a:r>
            <a:r>
              <a:rPr lang="en-US" dirty="0"/>
              <a:t> industrial</a:t>
            </a:r>
            <a:endParaRPr lang="ro-RO" dirty="0"/>
          </a:p>
          <a:p>
            <a:r>
              <a:rPr lang="en-US" dirty="0"/>
              <a:t>1.2.1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desenului</a:t>
            </a:r>
            <a:r>
              <a:rPr lang="en-US" dirty="0"/>
              <a:t> </a:t>
            </a:r>
            <a:r>
              <a:rPr lang="en-US" dirty="0" err="1"/>
              <a:t>tehnic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reprezentarea</a:t>
            </a:r>
            <a:r>
              <a:rPr lang="en-US" dirty="0"/>
              <a:t> </a:t>
            </a:r>
            <a:r>
              <a:rPr lang="en-US" dirty="0" err="1"/>
              <a:t>convenţională</a:t>
            </a:r>
            <a:r>
              <a:rPr lang="en-US" dirty="0"/>
              <a:t> a </a:t>
            </a:r>
            <a:r>
              <a:rPr lang="en-US" dirty="0" err="1"/>
              <a:t>pieselor</a:t>
            </a:r>
            <a:endParaRPr lang="ro-RO" dirty="0"/>
          </a:p>
          <a:p>
            <a:r>
              <a:rPr lang="en-US" dirty="0"/>
              <a:t>1.2.6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simbolurilor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cotării</a:t>
            </a:r>
            <a:endParaRPr lang="ro-RO" dirty="0"/>
          </a:p>
          <a:p>
            <a:r>
              <a:rPr lang="en-US" dirty="0"/>
              <a:t>1.2.7 </a:t>
            </a:r>
            <a:r>
              <a:rPr lang="en-US" dirty="0" err="1"/>
              <a:t>Realizarea</a:t>
            </a:r>
            <a:r>
              <a:rPr lang="en-US" dirty="0"/>
              <a:t> </a:t>
            </a:r>
            <a:r>
              <a:rPr lang="en-US" dirty="0" err="1"/>
              <a:t>reprezentărilor</a:t>
            </a:r>
            <a:r>
              <a:rPr lang="en-US" dirty="0"/>
              <a:t> simple ale </a:t>
            </a:r>
            <a:r>
              <a:rPr lang="en-US" dirty="0" err="1"/>
              <a:t>produselor</a:t>
            </a:r>
            <a:endParaRPr lang="ro-RO" dirty="0"/>
          </a:p>
          <a:p>
            <a:r>
              <a:rPr lang="en-US" dirty="0"/>
              <a:t>1.3.1 </a:t>
            </a:r>
            <a:r>
              <a:rPr lang="en-US" dirty="0" err="1"/>
              <a:t>Asumarea</a:t>
            </a:r>
            <a:r>
              <a:rPr lang="en-US" dirty="0"/>
              <a:t> </a:t>
            </a:r>
            <a:r>
              <a:rPr lang="en-US" dirty="0" err="1"/>
              <a:t>răspunderii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aplicarea</a:t>
            </a:r>
            <a:r>
              <a:rPr lang="en-US" dirty="0"/>
              <a:t> </a:t>
            </a:r>
            <a:r>
              <a:rPr lang="en-US" dirty="0" err="1"/>
              <a:t>normelor</a:t>
            </a:r>
            <a:r>
              <a:rPr lang="en-US" dirty="0"/>
              <a:t> </a:t>
            </a:r>
            <a:r>
              <a:rPr lang="en-US" dirty="0" err="1"/>
              <a:t>generale</a:t>
            </a:r>
            <a:r>
              <a:rPr lang="en-US" dirty="0"/>
              <a:t> de </a:t>
            </a:r>
            <a:r>
              <a:rPr lang="en-US" dirty="0" err="1"/>
              <a:t>reprezentare</a:t>
            </a:r>
            <a:r>
              <a:rPr lang="en-US" dirty="0"/>
              <a:t> a </a:t>
            </a:r>
            <a:r>
              <a:rPr lang="en-US" dirty="0" err="1"/>
              <a:t>pieselor</a:t>
            </a:r>
            <a:endParaRPr lang="ro-RO" dirty="0"/>
          </a:p>
          <a:p>
            <a:r>
              <a:rPr lang="en-US" dirty="0"/>
              <a:t>1.3.2 </a:t>
            </a:r>
            <a:r>
              <a:rPr lang="en-US" dirty="0" err="1"/>
              <a:t>Colaborarea</a:t>
            </a:r>
            <a:r>
              <a:rPr lang="en-US" dirty="0"/>
              <a:t> cu </a:t>
            </a:r>
            <a:r>
              <a:rPr lang="en-US" dirty="0" err="1"/>
              <a:t>membrii</a:t>
            </a:r>
            <a:r>
              <a:rPr lang="en-US" dirty="0"/>
              <a:t> </a:t>
            </a:r>
            <a:r>
              <a:rPr lang="en-US" dirty="0" err="1"/>
              <a:t>echipei</a:t>
            </a:r>
            <a:r>
              <a:rPr lang="en-US" dirty="0"/>
              <a:t> de </a:t>
            </a:r>
            <a:r>
              <a:rPr lang="en-US" dirty="0" err="1"/>
              <a:t>lucru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scopul</a:t>
            </a:r>
            <a:r>
              <a:rPr lang="en-US" dirty="0"/>
              <a:t> </a:t>
            </a:r>
            <a:r>
              <a:rPr lang="en-US" dirty="0" err="1"/>
              <a:t>îndeplinirii</a:t>
            </a:r>
            <a:r>
              <a:rPr lang="en-US" dirty="0"/>
              <a:t> </a:t>
            </a:r>
            <a:r>
              <a:rPr lang="en-US" dirty="0" err="1"/>
              <a:t>sarcinilor</a:t>
            </a:r>
            <a:endParaRPr lang="ro-RO" dirty="0"/>
          </a:p>
          <a:p>
            <a:r>
              <a:rPr lang="en-US" dirty="0"/>
              <a:t>1.3.3 </a:t>
            </a:r>
            <a:r>
              <a:rPr lang="en-US" dirty="0" err="1"/>
              <a:t>Asumarea</a:t>
            </a:r>
            <a:r>
              <a:rPr lang="en-US" dirty="0"/>
              <a:t> </a:t>
            </a:r>
            <a:r>
              <a:rPr lang="en-US" dirty="0" err="1"/>
              <a:t>responsabilităţii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sarcina</a:t>
            </a:r>
            <a:r>
              <a:rPr lang="en-US" dirty="0"/>
              <a:t> </a:t>
            </a:r>
            <a:r>
              <a:rPr lang="en-US" dirty="0" err="1"/>
              <a:t>primită</a:t>
            </a:r>
            <a:endParaRPr lang="ro-RO" dirty="0"/>
          </a:p>
          <a:p>
            <a:r>
              <a:rPr lang="en-US" dirty="0"/>
              <a:t>1.3.5 </a:t>
            </a:r>
            <a:r>
              <a:rPr lang="en-US" dirty="0" err="1"/>
              <a:t>Asumarea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</a:t>
            </a:r>
            <a:r>
              <a:rPr lang="en-US" dirty="0" err="1"/>
              <a:t>lucrărilor</a:t>
            </a:r>
            <a:r>
              <a:rPr lang="en-US" dirty="0"/>
              <a:t> /</a:t>
            </a:r>
            <a:r>
              <a:rPr lang="en-US" dirty="0" err="1"/>
              <a:t>sarcinilor</a:t>
            </a:r>
            <a:r>
              <a:rPr lang="en-US" dirty="0"/>
              <a:t> </a:t>
            </a:r>
            <a:r>
              <a:rPr lang="en-US" dirty="0" err="1"/>
              <a:t>încredinţate</a:t>
            </a:r>
            <a:r>
              <a:rPr lang="en-US" dirty="0"/>
              <a:t> la </a:t>
            </a:r>
            <a:r>
              <a:rPr lang="en-US" dirty="0" err="1"/>
              <a:t>execuţia</a:t>
            </a:r>
            <a:r>
              <a:rPr lang="en-US" dirty="0"/>
              <a:t> </a:t>
            </a:r>
            <a:r>
              <a:rPr lang="en-US" dirty="0" err="1"/>
              <a:t>schiţelor</a:t>
            </a:r>
            <a:r>
              <a:rPr lang="en-US" dirty="0"/>
              <a:t>, </a:t>
            </a:r>
            <a:r>
              <a:rPr lang="en-US" dirty="0" err="1"/>
              <a:t>desenelor</a:t>
            </a:r>
            <a:r>
              <a:rPr lang="en-US" dirty="0"/>
              <a:t> la </a:t>
            </a:r>
            <a:r>
              <a:rPr lang="en-US" dirty="0" err="1"/>
              <a:t>scară</a:t>
            </a:r>
            <a:r>
              <a:rPr lang="en-US" dirty="0"/>
              <a:t>, </a:t>
            </a:r>
            <a:r>
              <a:rPr lang="en-US" dirty="0" err="1"/>
              <a:t>schemelor</a:t>
            </a:r>
            <a:r>
              <a:rPr lang="en-US" dirty="0"/>
              <a:t> de </a:t>
            </a:r>
            <a:r>
              <a:rPr lang="en-US" dirty="0" err="1"/>
              <a:t>instalaţii</a:t>
            </a:r>
            <a:r>
              <a:rPr lang="en-US" dirty="0"/>
              <a:t> </a:t>
            </a:r>
            <a:r>
              <a:rPr lang="en-US" dirty="0" err="1"/>
              <a:t>electrice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electronice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083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7C89-D687-4B57-B0EC-86EEA363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Tipul activităţii</a:t>
            </a:r>
            <a:r>
              <a:rPr lang="ro-RO" dirty="0"/>
              <a:t>: Pânza de păianjen </a:t>
            </a:r>
            <a:r>
              <a:rPr lang="en-US" dirty="0"/>
              <a:t>(Spider map – Webs) </a:t>
            </a:r>
            <a:endParaRPr lang="ro-RO" dirty="0"/>
          </a:p>
        </p:txBody>
      </p:sp>
      <p:pic>
        <p:nvPicPr>
          <p:cNvPr id="1027" name="Picture 3" descr="A">
            <a:extLst>
              <a:ext uri="{FF2B5EF4-FFF2-40B4-BE49-F238E27FC236}">
                <a16:creationId xmlns:a16="http://schemas.microsoft.com/office/drawing/2014/main" id="{E697714B-086A-4625-89A5-7AD466B00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598" y="1946863"/>
            <a:ext cx="2108958" cy="208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22FBD7-A037-46EF-81F8-1D6AEC975F83}"/>
              </a:ext>
            </a:extLst>
          </p:cNvPr>
          <p:cNvSpPr txBox="1"/>
          <p:nvPr/>
        </p:nvSpPr>
        <p:spPr>
          <a:xfrm>
            <a:off x="1497496" y="4585252"/>
            <a:ext cx="777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Sarcina de lucru: </a:t>
            </a:r>
            <a:r>
              <a:rPr lang="ro-RO" dirty="0"/>
              <a:t>Căutaţi, identificaţi şi precizaţi caracteristicile fiecărui simbol folosit la cotare.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7901F9-D59B-4380-9BBD-ADA7725A8013}"/>
              </a:ext>
            </a:extLst>
          </p:cNvPr>
          <p:cNvSpPr txBox="1"/>
          <p:nvPr/>
        </p:nvSpPr>
        <p:spPr>
          <a:xfrm>
            <a:off x="4810542" y="2510280"/>
            <a:ext cx="3988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Sugestii</a:t>
            </a:r>
            <a:r>
              <a:rPr lang="ro-RO" dirty="0"/>
              <a:t>: </a:t>
            </a:r>
          </a:p>
          <a:p>
            <a:pPr lvl="0"/>
            <a:r>
              <a:rPr lang="en-US" dirty="0"/>
              <a:t>- </a:t>
            </a:r>
            <a:r>
              <a:rPr lang="ro-RO" dirty="0"/>
              <a:t>elevii se pot organiza în grupe mici (2 – 3 elevi) sau pot lucra individual</a:t>
            </a:r>
          </a:p>
          <a:p>
            <a:r>
              <a:rPr lang="en-US" dirty="0"/>
              <a:t>- </a:t>
            </a:r>
            <a:r>
              <a:rPr lang="ro-RO" dirty="0"/>
              <a:t>timp de lucru recomandat 20 minute</a:t>
            </a:r>
          </a:p>
        </p:txBody>
      </p:sp>
    </p:spTree>
    <p:extLst>
      <p:ext uri="{BB962C8B-B14F-4D97-AF65-F5344CB8AC3E}">
        <p14:creationId xmlns:p14="http://schemas.microsoft.com/office/powerpoint/2010/main" val="204291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B3F97-1448-4D58-9CAE-94B2F9B9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/>
              <a:t>Enunţ</a:t>
            </a:r>
            <a:r>
              <a:rPr lang="ro-RO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EE578-CF14-4EBB-8438-D117A92B8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I. Pornind de la desenele din planşă, precizaţi simbolurile folosite la cotare.</a:t>
            </a:r>
          </a:p>
          <a:p>
            <a:r>
              <a:rPr lang="ro-RO" dirty="0"/>
              <a:t>II. Desenaţi pe fiecare figură din planşă simbolul corespunzător</a:t>
            </a:r>
          </a:p>
          <a:p>
            <a:r>
              <a:rPr lang="ro-RO" dirty="0"/>
              <a:t>III. Completaţi tabelul cu toate simbolurile identificate şi semnificaţia acestora. </a:t>
            </a:r>
          </a:p>
        </p:txBody>
      </p:sp>
    </p:spTree>
    <p:extLst>
      <p:ext uri="{BB962C8B-B14F-4D97-AF65-F5344CB8AC3E}">
        <p14:creationId xmlns:p14="http://schemas.microsoft.com/office/powerpoint/2010/main" val="205220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10739-5014-4EC2-A721-96CDA0C43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  <a:r>
              <a:rPr lang="ro-RO" dirty="0"/>
              <a:t>şa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55CC9B8-DCD1-4209-B580-CCCDA4674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714" y="2363650"/>
            <a:ext cx="6541430" cy="38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6D023-0CA4-44EE-805C-D80FB0B8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Tabel </a:t>
            </a:r>
            <a:endParaRPr lang="ro-RO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E2826B-6074-4D93-9D1B-A88077EFC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114790"/>
              </p:ext>
            </p:extLst>
          </p:nvPr>
        </p:nvGraphicFramePr>
        <p:xfrm>
          <a:off x="911668" y="2501900"/>
          <a:ext cx="81280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2456837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03730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05226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10376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o-RO" dirty="0"/>
                        <a:t>Simbol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Semnificaţie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Simbol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Semnificaţie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964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636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593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76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65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60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2302-8827-44EC-B38D-9C9608FA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/>
              <a:t>Evaluare</a:t>
            </a:r>
            <a:r>
              <a:rPr lang="ro-RO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7BD4-8153-4311-9DD2-A3C549D6B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I. Câte 1 p pentru fiecare simbol.</a:t>
            </a:r>
          </a:p>
          <a:p>
            <a:r>
              <a:rPr lang="ro-RO" dirty="0"/>
              <a:t>II.  9p, câte 1p pentru fiecare asociere corectă a simbolului cu figura de pe planşă</a:t>
            </a:r>
          </a:p>
          <a:p>
            <a:r>
              <a:rPr lang="ro-RO" dirty="0"/>
              <a:t>III.  9 p</a:t>
            </a:r>
          </a:p>
          <a:p>
            <a:r>
              <a:rPr lang="ro-RO" dirty="0"/>
              <a:t>3p din oficiu</a:t>
            </a:r>
          </a:p>
          <a:p>
            <a:r>
              <a:rPr lang="ro-RO" b="1" dirty="0"/>
              <a:t>Total 30 puncte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272747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235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DESEN TEHNIC  Lecţia: Simboluri folosite la cotare</vt:lpstr>
      <vt:lpstr>Rezultatele învăţării vizate: </vt:lpstr>
      <vt:lpstr>Tipul activităţii: Pânza de păianjen (Spider map – Webs) </vt:lpstr>
      <vt:lpstr>Enunţ: </vt:lpstr>
      <vt:lpstr>Planşa </vt:lpstr>
      <vt:lpstr>Tabel </vt:lpstr>
      <vt:lpstr>Evaluare: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Lecţia: Simboluri folosite la cotare</dc:title>
  <dc:creator>user-sala alba</dc:creator>
  <cp:lastModifiedBy>user-sala alba</cp:lastModifiedBy>
  <cp:revision>3</cp:revision>
  <dcterms:created xsi:type="dcterms:W3CDTF">2018-05-28T12:18:50Z</dcterms:created>
  <dcterms:modified xsi:type="dcterms:W3CDTF">2018-05-28T12:36:32Z</dcterms:modified>
</cp:coreProperties>
</file>